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3840">
          <p15:clr>
            <a:srgbClr val="A4A3A4"/>
          </p15:clr>
        </p15:guide>
        <p15:guide id="3" pos="3840">
          <p15:clr>
            <a:srgbClr val="A4A3A4"/>
          </p15:clr>
        </p15:guide>
        <p15:guide id="4" pos="384">
          <p15:clr>
            <a:srgbClr val="A4A3A4"/>
          </p15:clr>
        </p15:guide>
        <p15:guide id="5" pos="7296">
          <p15:clr>
            <a:srgbClr val="A4A3A4"/>
          </p15:clr>
        </p15:guide>
        <p15:guide id="6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4" y="236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46062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Char char=" 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527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2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79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sldNum" idx="12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6c593f1cd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0" cy="257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6c593f1cd2_2_1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36c593f1cd2_2_1:notes"/>
          <p:cNvSpPr txBox="1">
            <a:spLocks noGrp="1"/>
          </p:cNvSpPr>
          <p:nvPr>
            <p:ph type="sldNum" idx="12"/>
          </p:nvPr>
        </p:nvSpPr>
        <p:spPr>
          <a:xfrm>
            <a:off x="5867400" y="8686800"/>
            <a:ext cx="609600" cy="22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0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1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2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0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3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ba3fc33fd_0_1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36ba3fc33f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0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7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0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6ba538c35f_0_8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36ba538c35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0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ba538c35f_0_16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36ba538c35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0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0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0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0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6c593f1cd2_5_0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36c593f1cd2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0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7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9:notes"/>
          <p:cNvSpPr txBox="1">
            <a:spLocks noGrp="1"/>
          </p:cNvSpPr>
          <p:nvPr>
            <p:ph type="body" idx="1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hpe.kadanza.com/kadanza/photography/ppt-title-images/?sso=saml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Slide with Dark Picture">
  <p:cSld name="1_Title Slide with Dark Picture">
    <p:bg>
      <p:bgPr>
        <a:solidFill>
          <a:schemeClr val="dk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2"/>
          <p:cNvGrpSpPr/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14" name="Google Shape;14;p2"/>
            <p:cNvSpPr/>
            <p:nvPr/>
          </p:nvSpPr>
          <p:spPr>
            <a:xfrm>
              <a:off x="3578225" y="1146175"/>
              <a:ext cx="1725613" cy="498475"/>
            </a:xfrm>
            <a:custGeom>
              <a:avLst/>
              <a:gdLst/>
              <a:ahLst/>
              <a:cxnLst/>
              <a:rect l="l" t="t" r="r" b="b"/>
              <a:pathLst>
                <a:path w="1087" h="314" extrusionOk="0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78225" y="1968501"/>
              <a:ext cx="5038725" cy="1289049"/>
            </a:xfrm>
            <a:custGeom>
              <a:avLst/>
              <a:gdLst/>
              <a:ahLst/>
              <a:cxnLst/>
              <a:rect l="l" t="t" r="r" b="b"/>
              <a:pathLst>
                <a:path w="1341" h="342" extrusionOk="0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284397" y="1869197"/>
            <a:ext cx="11423555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84397" y="4133088"/>
            <a:ext cx="8229600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284397" y="4577983"/>
            <a:ext cx="5489578" cy="33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92839" y="2743510"/>
            <a:ext cx="5923811" cy="148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te Section Header">
  <p:cSld name="Slate Section Head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504950"/>
            <a:ext cx="12192000" cy="329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648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292101" y="2686713"/>
            <a:ext cx="8522208" cy="499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292100" y="3413925"/>
            <a:ext cx="822801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Arial"/>
              <a:buNone/>
              <a:defRPr sz="2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9pPr>
          </a:lstStyle>
          <a:p>
            <a:endParaRPr/>
          </a:p>
        </p:txBody>
      </p:sp>
      <p:sp>
        <p:nvSpPr>
          <p:cNvPr id="84" name="Google Shape;84;p12"/>
          <p:cNvSpPr/>
          <p:nvPr/>
        </p:nvSpPr>
        <p:spPr>
          <a:xfrm>
            <a:off x="381000" y="325863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" name="Google Shape;87;p12"/>
          <p:cNvSpPr txBox="1"/>
          <p:nvPr/>
        </p:nvSpPr>
        <p:spPr>
          <a:xfrm>
            <a:off x="6270877" y="3314045"/>
            <a:ext cx="5532325" cy="2570834"/>
          </a:xfrm>
          <a:prstGeom prst="rect">
            <a:avLst/>
          </a:prstGeom>
          <a:solidFill>
            <a:schemeClr val="lt1"/>
          </a:solidFill>
          <a:ln w="5715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use a section divider image that relates well with the subject of your presentation.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change your section image, go to [View] -&gt; [Slide Master] to delete and insert a new image.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collection of images specifically formatted for use as PPT title slides can be found </a:t>
            </a:r>
            <a:r>
              <a:rPr lang="en-US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HPE Brand Library, and cropped to fit.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Please delete this box in the Slide Master after you update your title image.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Green Frame Divider">
  <p:cSld name="Green Frame Divider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9648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288995" y="685800"/>
            <a:ext cx="8522208" cy="195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288994" y="2871000"/>
            <a:ext cx="822801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9pPr>
          </a:lstStyle>
          <a:p>
            <a:endParaRPr/>
          </a:p>
        </p:txBody>
      </p:sp>
      <p:sp>
        <p:nvSpPr>
          <p:cNvPr id="92" name="Google Shape;92;p13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urple Frame Divider">
  <p:cSld name="Purple Frame Divi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288995" y="685800"/>
            <a:ext cx="8522208" cy="195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288994" y="2871000"/>
            <a:ext cx="822801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ate Turquoise Frame Divider">
  <p:cSld name="Slate Turquoise Frame Divi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rgbClr val="32DAC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288995" y="685800"/>
            <a:ext cx="8522208" cy="195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288994" y="2871000"/>
            <a:ext cx="822801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ate Orange Frame Divider">
  <p:cSld name="Slate Orange Frame Divid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377894" y="2716146"/>
            <a:ext cx="8522208" cy="5486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288995" y="685800"/>
            <a:ext cx="8522208" cy="1957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1"/>
          </p:nvPr>
        </p:nvSpPr>
        <p:spPr>
          <a:xfrm>
            <a:off x="288994" y="2871000"/>
            <a:ext cx="822801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284398" y="685800"/>
            <a:ext cx="9106250" cy="3075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sz="46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1"/>
          </p:nvPr>
        </p:nvSpPr>
        <p:spPr>
          <a:xfrm>
            <a:off x="512997" y="3989508"/>
            <a:ext cx="822801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9pPr>
          </a:lstStyle>
          <a:p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ate Quote">
  <p:cSld name="Slate Quote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284398" y="899032"/>
            <a:ext cx="9148360" cy="2862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sz="46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512997" y="3989508"/>
            <a:ext cx="822801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body" idx="1"/>
          </p:nvPr>
        </p:nvSpPr>
        <p:spPr>
          <a:xfrm>
            <a:off x="281746" y="704332"/>
            <a:ext cx="115292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marL="914400" lvl="1" indent="-33146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2"/>
          </p:nvPr>
        </p:nvSpPr>
        <p:spPr>
          <a:xfrm>
            <a:off x="281746" y="1344281"/>
            <a:ext cx="11529254" cy="4751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281746" y="704332"/>
            <a:ext cx="115292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3146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and Headings">
  <p:cSld name="Two Content and Heading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283500" y="1376363"/>
            <a:ext cx="5518586" cy="471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body" idx="2"/>
          </p:nvPr>
        </p:nvSpPr>
        <p:spPr>
          <a:xfrm>
            <a:off x="288095" y="995363"/>
            <a:ext cx="551390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3"/>
          </p:nvPr>
        </p:nvSpPr>
        <p:spPr>
          <a:xfrm>
            <a:off x="6292414" y="1376363"/>
            <a:ext cx="5518586" cy="4719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body" idx="4"/>
          </p:nvPr>
        </p:nvSpPr>
        <p:spPr>
          <a:xfrm>
            <a:off x="6297009" y="995363"/>
            <a:ext cx="551390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1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, Subtitle and Headings">
  <p:cSld name="Two Content, Subtitle and Heading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276815" y="1739233"/>
            <a:ext cx="5534077" cy="436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2"/>
          </p:nvPr>
        </p:nvSpPr>
        <p:spPr>
          <a:xfrm>
            <a:off x="281411" y="1358232"/>
            <a:ext cx="552938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3"/>
          </p:nvPr>
        </p:nvSpPr>
        <p:spPr>
          <a:xfrm>
            <a:off x="6280277" y="1358232"/>
            <a:ext cx="552938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body" idx="4"/>
          </p:nvPr>
        </p:nvSpPr>
        <p:spPr>
          <a:xfrm>
            <a:off x="6276923" y="1739233"/>
            <a:ext cx="5534077" cy="4360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5"/>
          </p:nvPr>
        </p:nvSpPr>
        <p:spPr>
          <a:xfrm>
            <a:off x="281746" y="704332"/>
            <a:ext cx="115292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3146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1"/>
          </p:nvPr>
        </p:nvSpPr>
        <p:spPr>
          <a:xfrm>
            <a:off x="282830" y="996365"/>
            <a:ext cx="3628711" cy="509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body" idx="2"/>
          </p:nvPr>
        </p:nvSpPr>
        <p:spPr>
          <a:xfrm>
            <a:off x="4233286" y="996365"/>
            <a:ext cx="3628711" cy="509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3"/>
          </p:nvPr>
        </p:nvSpPr>
        <p:spPr>
          <a:xfrm>
            <a:off x="8182288" y="996365"/>
            <a:ext cx="3628711" cy="5099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 and Headings">
  <p:cSld name="Three Content and Headings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1"/>
          </p:nvPr>
        </p:nvSpPr>
        <p:spPr>
          <a:xfrm>
            <a:off x="287427" y="996365"/>
            <a:ext cx="362398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2"/>
          </p:nvPr>
        </p:nvSpPr>
        <p:spPr>
          <a:xfrm>
            <a:off x="8182290" y="996365"/>
            <a:ext cx="3631038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body" idx="3"/>
          </p:nvPr>
        </p:nvSpPr>
        <p:spPr>
          <a:xfrm>
            <a:off x="282832" y="1377365"/>
            <a:ext cx="3628710" cy="471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4"/>
          </p:nvPr>
        </p:nvSpPr>
        <p:spPr>
          <a:xfrm>
            <a:off x="4233288" y="1377365"/>
            <a:ext cx="3628710" cy="471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body" idx="5"/>
          </p:nvPr>
        </p:nvSpPr>
        <p:spPr>
          <a:xfrm>
            <a:off x="8182290" y="1377365"/>
            <a:ext cx="3628710" cy="4718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6"/>
          </p:nvPr>
        </p:nvSpPr>
        <p:spPr>
          <a:xfrm>
            <a:off x="4233287" y="996365"/>
            <a:ext cx="3623985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81" name="Google Shape;18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, Subtitle and Headings">
  <p:cSld name="Three Content, Subtitle and Heading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body" idx="1"/>
          </p:nvPr>
        </p:nvSpPr>
        <p:spPr>
          <a:xfrm>
            <a:off x="287427" y="1365166"/>
            <a:ext cx="362398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body" idx="2"/>
          </p:nvPr>
        </p:nvSpPr>
        <p:spPr>
          <a:xfrm>
            <a:off x="8182288" y="1365166"/>
            <a:ext cx="3631039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body" idx="3"/>
          </p:nvPr>
        </p:nvSpPr>
        <p:spPr>
          <a:xfrm>
            <a:off x="282830" y="1746167"/>
            <a:ext cx="3628711" cy="435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4"/>
          </p:nvPr>
        </p:nvSpPr>
        <p:spPr>
          <a:xfrm>
            <a:off x="4233286" y="1746167"/>
            <a:ext cx="3628711" cy="435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body" idx="5"/>
          </p:nvPr>
        </p:nvSpPr>
        <p:spPr>
          <a:xfrm>
            <a:off x="8182288" y="1746167"/>
            <a:ext cx="3628711" cy="435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6"/>
          </p:nvPr>
        </p:nvSpPr>
        <p:spPr>
          <a:xfrm>
            <a:off x="4233287" y="1365166"/>
            <a:ext cx="3623986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body" idx="7"/>
          </p:nvPr>
        </p:nvSpPr>
        <p:spPr>
          <a:xfrm>
            <a:off x="281746" y="704332"/>
            <a:ext cx="115292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3146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286670" y="1000162"/>
            <a:ext cx="7942930" cy="509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body" idx="2"/>
          </p:nvPr>
        </p:nvSpPr>
        <p:spPr>
          <a:xfrm>
            <a:off x="8553153" y="999674"/>
            <a:ext cx="3257847" cy="5096326"/>
          </a:xfrm>
          <a:prstGeom prst="rect">
            <a:avLst/>
          </a:prstGeom>
          <a:noFill/>
          <a:ln w="57150" cap="flat" cmpd="sng">
            <a:solidFill>
              <a:srgbClr val="32DAC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91425" rIns="137150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1"/>
          </p:nvPr>
        </p:nvSpPr>
        <p:spPr>
          <a:xfrm>
            <a:off x="8013028" y="999674"/>
            <a:ext cx="3797971" cy="509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9" name="Google Shape;209;p27"/>
          <p:cNvSpPr>
            <a:spLocks noGrp="1"/>
          </p:cNvSpPr>
          <p:nvPr>
            <p:ph type="pic" idx="2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noFill/>
          <a:ln>
            <a:noFill/>
          </a:ln>
        </p:spPr>
      </p:sp>
      <p:pic>
        <p:nvPicPr>
          <p:cNvPr id="210" name="Google Shape;210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ontent">
  <p:cSld name="Picture with Content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1"/>
          </p:nvPr>
        </p:nvSpPr>
        <p:spPr>
          <a:xfrm>
            <a:off x="8007016" y="999674"/>
            <a:ext cx="3803983" cy="5096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7" name="Google Shape;217;p28"/>
          <p:cNvSpPr>
            <a:spLocks noGrp="1"/>
          </p:cNvSpPr>
          <p:nvPr>
            <p:ph type="pic" idx="2"/>
          </p:nvPr>
        </p:nvSpPr>
        <p:spPr>
          <a:xfrm>
            <a:off x="381000" y="999540"/>
            <a:ext cx="7470648" cy="5096460"/>
          </a:xfrm>
          <a:prstGeom prst="rect">
            <a:avLst/>
          </a:prstGeom>
          <a:noFill/>
          <a:ln>
            <a:noFill/>
          </a:ln>
        </p:spPr>
      </p:sp>
      <p:pic>
        <p:nvPicPr>
          <p:cNvPr id="218" name="Google Shape;218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Pictures with Captions">
  <p:cSld name="Two Pictures with Captio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"/>
          </p:nvPr>
        </p:nvSpPr>
        <p:spPr>
          <a:xfrm>
            <a:off x="381000" y="4925740"/>
            <a:ext cx="5611118" cy="117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5" name="Google Shape;225;p29"/>
          <p:cNvSpPr>
            <a:spLocks noGrp="1"/>
          </p:cNvSpPr>
          <p:nvPr>
            <p:ph type="pic" idx="2"/>
          </p:nvPr>
        </p:nvSpPr>
        <p:spPr>
          <a:xfrm>
            <a:off x="381000" y="999540"/>
            <a:ext cx="5611288" cy="3803904"/>
          </a:xfrm>
          <a:prstGeom prst="rect">
            <a:avLst/>
          </a:prstGeom>
          <a:noFill/>
          <a:ln>
            <a:noFill/>
          </a:ln>
        </p:spPr>
      </p:sp>
      <p:sp>
        <p:nvSpPr>
          <p:cNvPr id="226" name="Google Shape;226;p29"/>
          <p:cNvSpPr txBox="1">
            <a:spLocks noGrp="1"/>
          </p:cNvSpPr>
          <p:nvPr>
            <p:ph type="body" idx="3"/>
          </p:nvPr>
        </p:nvSpPr>
        <p:spPr>
          <a:xfrm>
            <a:off x="6199712" y="4925740"/>
            <a:ext cx="5611118" cy="117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7" name="Google Shape;227;p29"/>
          <p:cNvSpPr>
            <a:spLocks noGrp="1"/>
          </p:cNvSpPr>
          <p:nvPr>
            <p:ph type="pic" idx="4"/>
          </p:nvPr>
        </p:nvSpPr>
        <p:spPr>
          <a:xfrm>
            <a:off x="6197180" y="999540"/>
            <a:ext cx="5619836" cy="3803904"/>
          </a:xfrm>
          <a:prstGeom prst="rect">
            <a:avLst/>
          </a:prstGeom>
          <a:noFill/>
          <a:ln>
            <a:noFill/>
          </a:ln>
        </p:spPr>
      </p:sp>
      <p:pic>
        <p:nvPicPr>
          <p:cNvPr id="228" name="Google Shape;228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Pictures with Captions">
  <p:cSld name="Three Pictures with Captions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1"/>
          </p:nvPr>
        </p:nvSpPr>
        <p:spPr>
          <a:xfrm>
            <a:off x="389696" y="4925740"/>
            <a:ext cx="3678308" cy="115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5" name="Google Shape;235;p30"/>
          <p:cNvSpPr>
            <a:spLocks noGrp="1"/>
          </p:cNvSpPr>
          <p:nvPr>
            <p:ph type="pic" idx="2"/>
          </p:nvPr>
        </p:nvSpPr>
        <p:spPr>
          <a:xfrm>
            <a:off x="381000" y="999540"/>
            <a:ext cx="3678308" cy="3803904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30"/>
          <p:cNvSpPr txBox="1">
            <a:spLocks noGrp="1"/>
          </p:cNvSpPr>
          <p:nvPr>
            <p:ph type="body" idx="3"/>
          </p:nvPr>
        </p:nvSpPr>
        <p:spPr>
          <a:xfrm>
            <a:off x="4261194" y="4925740"/>
            <a:ext cx="3678308" cy="115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7" name="Google Shape;237;p30"/>
          <p:cNvSpPr>
            <a:spLocks noGrp="1"/>
          </p:cNvSpPr>
          <p:nvPr>
            <p:ph type="pic" idx="4"/>
          </p:nvPr>
        </p:nvSpPr>
        <p:spPr>
          <a:xfrm>
            <a:off x="4252498" y="999540"/>
            <a:ext cx="3678308" cy="3803904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30"/>
          <p:cNvSpPr txBox="1">
            <a:spLocks noGrp="1"/>
          </p:cNvSpPr>
          <p:nvPr>
            <p:ph type="body" idx="5"/>
          </p:nvPr>
        </p:nvSpPr>
        <p:spPr>
          <a:xfrm>
            <a:off x="8141388" y="4925740"/>
            <a:ext cx="3678308" cy="115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9" name="Google Shape;239;p30"/>
          <p:cNvSpPr>
            <a:spLocks noGrp="1"/>
          </p:cNvSpPr>
          <p:nvPr>
            <p:ph type="pic" idx="6"/>
          </p:nvPr>
        </p:nvSpPr>
        <p:spPr>
          <a:xfrm>
            <a:off x="8132692" y="999540"/>
            <a:ext cx="3678308" cy="3803904"/>
          </a:xfrm>
          <a:prstGeom prst="rect">
            <a:avLst/>
          </a:prstGeom>
          <a:noFill/>
          <a:ln>
            <a:noFill/>
          </a:ln>
        </p:spPr>
      </p:sp>
      <p:pic>
        <p:nvPicPr>
          <p:cNvPr id="240" name="Google Shape;240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Heading and Content">
  <p:cSld name="Title, Subtitle, Heading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385100" y="118949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88096" y="1733015"/>
            <a:ext cx="11522904" cy="4367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–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>
                <a:solidFill>
                  <a:schemeClr val="lt1"/>
                </a:solidFill>
              </a:defRPr>
            </a:lvl6pPr>
            <a:lvl7pPr marL="3200400" lvl="6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>
                <a:solidFill>
                  <a:schemeClr val="lt1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Char char="–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288095" y="1350296"/>
            <a:ext cx="1151413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6" name="Google Shape;26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3"/>
          </p:nvPr>
        </p:nvSpPr>
        <p:spPr>
          <a:xfrm>
            <a:off x="281746" y="704332"/>
            <a:ext cx="1152925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">
  <p:cSld name="Thank You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title"/>
          </p:nvPr>
        </p:nvSpPr>
        <p:spPr>
          <a:xfrm>
            <a:off x="284749" y="521016"/>
            <a:ext cx="6195700" cy="282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381000" y="3374136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>
            <a:spLocks noGrp="1"/>
          </p:cNvSpPr>
          <p:nvPr>
            <p:ph type="body" idx="1"/>
          </p:nvPr>
        </p:nvSpPr>
        <p:spPr>
          <a:xfrm>
            <a:off x="293442" y="3528820"/>
            <a:ext cx="115175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32"/>
          <p:cNvGrpSpPr/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253" name="Google Shape;253;p32"/>
            <p:cNvSpPr/>
            <p:nvPr/>
          </p:nvSpPr>
          <p:spPr>
            <a:xfrm>
              <a:off x="3578225" y="1146175"/>
              <a:ext cx="1725613" cy="498475"/>
            </a:xfrm>
            <a:custGeom>
              <a:avLst/>
              <a:gdLst/>
              <a:ahLst/>
              <a:cxnLst/>
              <a:rect l="l" t="t" r="r" b="b"/>
              <a:pathLst>
                <a:path w="1087" h="314" extrusionOk="0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2"/>
            <p:cNvSpPr/>
            <p:nvPr/>
          </p:nvSpPr>
          <p:spPr>
            <a:xfrm>
              <a:off x="3578225" y="1968501"/>
              <a:ext cx="5038725" cy="1289049"/>
            </a:xfrm>
            <a:custGeom>
              <a:avLst/>
              <a:gdLst/>
              <a:ahLst/>
              <a:cxnLst/>
              <a:rect l="l" t="t" r="r" b="b"/>
              <a:pathLst>
                <a:path w="1341" h="342" extrusionOk="0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p32"/>
          <p:cNvSpPr txBox="1">
            <a:spLocks noGrp="1"/>
          </p:cNvSpPr>
          <p:nvPr>
            <p:ph type="title"/>
          </p:nvPr>
        </p:nvSpPr>
        <p:spPr>
          <a:xfrm>
            <a:off x="289410" y="1869197"/>
            <a:ext cx="11423555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1"/>
          </p:nvPr>
        </p:nvSpPr>
        <p:spPr>
          <a:xfrm>
            <a:off x="289410" y="4133088"/>
            <a:ext cx="8229600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  <a:defRPr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body" idx="2"/>
          </p:nvPr>
        </p:nvSpPr>
        <p:spPr>
          <a:xfrm>
            <a:off x="289410" y="4577983"/>
            <a:ext cx="5489578" cy="33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, 2 Line">
  <p:cSld name="Title Only, 2 Lin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289122" y="287942"/>
            <a:ext cx="11430000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3"/>
          <p:cNvSpPr/>
          <p:nvPr/>
        </p:nvSpPr>
        <p:spPr>
          <a:xfrm>
            <a:off x="383369" y="1228187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, 2 Line">
  <p:cSld name="Title and Subtitle, 2 Line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>
            <a:spLocks noGrp="1"/>
          </p:cNvSpPr>
          <p:nvPr>
            <p:ph type="title"/>
          </p:nvPr>
        </p:nvSpPr>
        <p:spPr>
          <a:xfrm>
            <a:off x="289122" y="287942"/>
            <a:ext cx="11430000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67" name="Google Shape;26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287427" y="1060591"/>
            <a:ext cx="1142130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marL="914400" lvl="1" indent="-33146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69" name="Google Shape;269;p34"/>
          <p:cNvSpPr/>
          <p:nvPr/>
        </p:nvSpPr>
        <p:spPr>
          <a:xfrm>
            <a:off x="385100" y="1618696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, Left">
  <p:cSld name="Title Only, Left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>
            <a:spLocks noGrp="1"/>
          </p:cNvSpPr>
          <p:nvPr>
            <p:ph type="title"/>
          </p:nvPr>
        </p:nvSpPr>
        <p:spPr>
          <a:xfrm>
            <a:off x="289123" y="2676894"/>
            <a:ext cx="3685309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4" name="Google Shape;27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5"/>
          <p:cNvSpPr/>
          <p:nvPr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5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5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, Left">
  <p:cSld name="Title and Content, Lef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>
            <a:spLocks noGrp="1"/>
          </p:cNvSpPr>
          <p:nvPr>
            <p:ph type="title"/>
          </p:nvPr>
        </p:nvSpPr>
        <p:spPr>
          <a:xfrm>
            <a:off x="289122" y="2676894"/>
            <a:ext cx="3536373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80" name="Google Shape;28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/>
          <p:nvPr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6"/>
          <p:cNvSpPr txBox="1">
            <a:spLocks noGrp="1"/>
          </p:cNvSpPr>
          <p:nvPr>
            <p:ph type="body" idx="1"/>
          </p:nvPr>
        </p:nvSpPr>
        <p:spPr>
          <a:xfrm>
            <a:off x="4076700" y="331788"/>
            <a:ext cx="7734300" cy="576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83" name="Google Shape;283;p36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36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, Left">
  <p:cSld name="Title, Subtitle and Content, Lef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/>
          <p:nvPr/>
        </p:nvSpPr>
        <p:spPr>
          <a:xfrm>
            <a:off x="385100" y="3616182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7"/>
          <p:cNvSpPr txBox="1">
            <a:spLocks noGrp="1"/>
          </p:cNvSpPr>
          <p:nvPr>
            <p:ph type="body" idx="1"/>
          </p:nvPr>
        </p:nvSpPr>
        <p:spPr>
          <a:xfrm>
            <a:off x="4076700" y="331788"/>
            <a:ext cx="7734300" cy="576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89" name="Google Shape;289;p37"/>
          <p:cNvSpPr txBox="1">
            <a:spLocks noGrp="1"/>
          </p:cNvSpPr>
          <p:nvPr>
            <p:ph type="body" idx="2"/>
          </p:nvPr>
        </p:nvSpPr>
        <p:spPr>
          <a:xfrm>
            <a:off x="289122" y="2691855"/>
            <a:ext cx="3566206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3146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2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90" name="Google Shape;290;p37"/>
          <p:cNvSpPr txBox="1">
            <a:spLocks noGrp="1"/>
          </p:cNvSpPr>
          <p:nvPr>
            <p:ph type="title"/>
          </p:nvPr>
        </p:nvSpPr>
        <p:spPr>
          <a:xfrm>
            <a:off x="289122" y="1980879"/>
            <a:ext cx="3566206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37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37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Caption, Left">
  <p:cSld name="Title, Content and Caption, Left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 txBox="1">
            <a:spLocks noGrp="1"/>
          </p:cNvSpPr>
          <p:nvPr>
            <p:ph type="title"/>
          </p:nvPr>
        </p:nvSpPr>
        <p:spPr>
          <a:xfrm>
            <a:off x="289123" y="1417320"/>
            <a:ext cx="3536373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5" name="Google Shape;295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8"/>
          <p:cNvSpPr/>
          <p:nvPr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8"/>
          <p:cNvSpPr txBox="1">
            <a:spLocks noGrp="1"/>
          </p:cNvSpPr>
          <p:nvPr>
            <p:ph type="body" idx="1"/>
          </p:nvPr>
        </p:nvSpPr>
        <p:spPr>
          <a:xfrm>
            <a:off x="4076700" y="331788"/>
            <a:ext cx="7734300" cy="576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98" name="Google Shape;298;p38"/>
          <p:cNvSpPr txBox="1">
            <a:spLocks noGrp="1"/>
          </p:cNvSpPr>
          <p:nvPr>
            <p:ph type="body" idx="2"/>
          </p:nvPr>
        </p:nvSpPr>
        <p:spPr>
          <a:xfrm>
            <a:off x="278732" y="2534960"/>
            <a:ext cx="3546475" cy="344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99" name="Google Shape;299;p38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85750" y="999160"/>
            <a:ext cx="11525249" cy="509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/>
          <p:nvPr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83500" y="995363"/>
            <a:ext cx="5523992" cy="510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6287008" y="995363"/>
            <a:ext cx="5523992" cy="5100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and Picture, Left">
  <p:cSld name="Title, Content and Picture, Lef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>
            <a:spLocks noGrp="1"/>
          </p:cNvSpPr>
          <p:nvPr>
            <p:ph type="pic" idx="2"/>
          </p:nvPr>
        </p:nvSpPr>
        <p:spPr>
          <a:xfrm>
            <a:off x="4076700" y="0"/>
            <a:ext cx="81153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289122" y="1417320"/>
            <a:ext cx="3536373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1000" y="6246014"/>
            <a:ext cx="95400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/>
          <p:nvPr/>
        </p:nvSpPr>
        <p:spPr>
          <a:xfrm>
            <a:off x="385100" y="2356608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278731" y="2534960"/>
            <a:ext cx="3546475" cy="344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683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3pPr>
            <a:lvl4pPr marL="1828800" lvl="3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Title Slide with Light Picture">
  <p:cSld name="2_Title Slide with Light Picture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290747" y="349316"/>
            <a:ext cx="11423555" cy="1300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  <a:defRPr sz="4400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290746" y="1806203"/>
            <a:ext cx="5097931" cy="332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6224724" y="1806203"/>
            <a:ext cx="5489578" cy="1907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290747" y="5193910"/>
            <a:ext cx="5097930" cy="1416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 the teams represented by the participants</a:t>
            </a:r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3"/>
          </p:nvPr>
        </p:nvSpPr>
        <p:spPr>
          <a:xfrm>
            <a:off x="6224724" y="3870017"/>
            <a:ext cx="5489578" cy="42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with Name">
  <p:cSld name="Title Slide with Nam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290747" y="1869197"/>
            <a:ext cx="11423555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290747" y="4133088"/>
            <a:ext cx="8229600" cy="43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2"/>
          </p:nvPr>
        </p:nvSpPr>
        <p:spPr>
          <a:xfrm>
            <a:off x="290747" y="4577983"/>
            <a:ext cx="5489578" cy="33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60"/>
              <a:buNone/>
              <a:defRPr sz="2400"/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marL="2743200" lvl="5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marL="3200400" lvl="6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marL="3657600" lvl="7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marL="4114800" lvl="8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379647" y="3890957"/>
            <a:ext cx="530283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" name="Google Shape;71;p10"/>
          <p:cNvGrpSpPr/>
          <p:nvPr/>
        </p:nvGrpSpPr>
        <p:grpSpPr>
          <a:xfrm>
            <a:off x="393523" y="381956"/>
            <a:ext cx="2218745" cy="893759"/>
            <a:chOff x="3578225" y="1146175"/>
            <a:chExt cx="5038725" cy="2111375"/>
          </a:xfrm>
        </p:grpSpPr>
        <p:sp>
          <p:nvSpPr>
            <p:cNvPr id="72" name="Google Shape;72;p10"/>
            <p:cNvSpPr/>
            <p:nvPr/>
          </p:nvSpPr>
          <p:spPr>
            <a:xfrm>
              <a:off x="3578225" y="1146175"/>
              <a:ext cx="1725613" cy="498475"/>
            </a:xfrm>
            <a:custGeom>
              <a:avLst/>
              <a:gdLst/>
              <a:ahLst/>
              <a:cxnLst/>
              <a:rect l="l" t="t" r="r" b="b"/>
              <a:pathLst>
                <a:path w="1087" h="314" extrusionOk="0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0"/>
            <p:cNvSpPr/>
            <p:nvPr/>
          </p:nvSpPr>
          <p:spPr>
            <a:xfrm>
              <a:off x="3578225" y="1968501"/>
              <a:ext cx="5038725" cy="1289049"/>
            </a:xfrm>
            <a:custGeom>
              <a:avLst/>
              <a:gdLst/>
              <a:ahLst/>
              <a:cxnLst/>
              <a:rect l="l" t="t" r="r" b="b"/>
              <a:pathLst>
                <a:path w="1341" h="342" extrusionOk="0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285909" y="998682"/>
            <a:ext cx="11429834" cy="4571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05699" marR="0" lvl="0" indent="-53299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b="0" i="0" u="none" strike="noStrike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05699" marR="0" lvl="1" indent="-53299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b="0" i="0" u="none" strike="noStrike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05699" marR="0" lvl="2" indent="-53299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b="0" i="0" u="none" strike="noStrike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699" marR="0" lvl="3" indent="-53299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b="0" i="0" u="none" strike="noStrike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699" marR="0" lvl="4" indent="-53299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b="0" i="0" u="none" strike="noStrike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05699" marR="0" lvl="5" indent="-53299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b="0" i="0" u="none" strike="noStrike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05699" marR="0" lvl="6" indent="-53299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b="0" i="0" u="none" strike="noStrike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05699" marR="0" lvl="7" indent="-53299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b="0" i="0" u="none" strike="noStrike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5699" marR="0" lvl="8" indent="-53299" algn="l" rtl="0">
              <a:lnSpc>
                <a:spcPct val="90000"/>
              </a:lnSpc>
              <a:spcBef>
                <a:spcPts val="0"/>
              </a:spcBef>
              <a:buClr>
                <a:schemeClr val="lt2"/>
              </a:buClr>
              <a:buSzPts val="2400"/>
              <a:buFont typeface="Arial"/>
              <a:buNone/>
              <a:defRPr sz="2000" b="0" i="0" u="none" strike="noStrike" cap="none" baseline="300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5699" lvl="0" indent="-2056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>
          <p15:clr>
            <a:srgbClr val="F26B43"/>
          </p15:clr>
        </p15:guide>
        <p15:guide id="8" orient="horz" pos="2880">
          <p15:clr>
            <a:srgbClr val="F26B43"/>
          </p15:clr>
        </p15:guide>
        <p15:guide id="9" pos="2568">
          <p15:clr>
            <a:srgbClr val="F26B43"/>
          </p15:clr>
        </p15:guide>
        <p15:guide id="10" pos="5112">
          <p15:clr>
            <a:srgbClr val="F26B43"/>
          </p15:clr>
        </p15:guide>
        <p15:guide id="11" orient="horz" pos="41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vgK7NkyeOv1RFdH2sc_g2xD1n3GdVG6EyWaRyqo7EeY/edit?usp=sha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hyperlink" Target="https://docs.google.com/spreadsheets/d/1uw_l8fWZFxzC-RJ1iH2wzG0pegG7iAYjJ8nlDLWfRAc/edit?usp=shar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hyperlink" Target="https://drive.google.com/file/d/136nGsZbBSIwIYI2AY4LIgY3XEt6Xy1UD/view?usp=sharing" TargetMode="Externa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TrpWt-UWe0E69vKYznjSmjkJ3dxGrR5/edit?usp=sharing&amp;ouid=105184312207296838994&amp;rtpof=true&amp;sd=tru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XTrpWt-UWe0E69vKYznjSmjkJ3dxGrR5/edit?usp=sharing&amp;ouid=105184312207296838994&amp;rtpof=true&amp;sd=tru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>
            <a:spLocks noGrp="1"/>
          </p:cNvSpPr>
          <p:nvPr>
            <p:ph type="title"/>
          </p:nvPr>
        </p:nvSpPr>
        <p:spPr>
          <a:xfrm>
            <a:off x="284397" y="1869197"/>
            <a:ext cx="11423555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/>
              <a:t>QUERY CLASSIFIER </a:t>
            </a:r>
            <a:endParaRPr/>
          </a:p>
        </p:txBody>
      </p:sp>
      <p:sp>
        <p:nvSpPr>
          <p:cNvPr id="306" name="Google Shape;306;p39"/>
          <p:cNvSpPr txBox="1">
            <a:spLocks noGrp="1"/>
          </p:cNvSpPr>
          <p:nvPr>
            <p:ph type="body" idx="2"/>
          </p:nvPr>
        </p:nvSpPr>
        <p:spPr>
          <a:xfrm>
            <a:off x="284397" y="4611539"/>
            <a:ext cx="5489578" cy="339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Updated May 2025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>
            <a:spLocks noGrp="1"/>
          </p:cNvSpPr>
          <p:nvPr>
            <p:ph type="body" idx="1"/>
          </p:nvPr>
        </p:nvSpPr>
        <p:spPr>
          <a:xfrm>
            <a:off x="285750" y="999160"/>
            <a:ext cx="11525100" cy="50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8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05699" lvl="0" indent="-53299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ARCHITECTURE</a:t>
            </a:r>
            <a:endParaRPr b="1"/>
          </a:p>
        </p:txBody>
      </p:sp>
      <p:pic>
        <p:nvPicPr>
          <p:cNvPr id="393" name="Google Shape;3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00" y="999150"/>
            <a:ext cx="11525100" cy="530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>
            <a:spLocks noGrp="1"/>
          </p:cNvSpPr>
          <p:nvPr>
            <p:ph type="body" idx="1"/>
          </p:nvPr>
        </p:nvSpPr>
        <p:spPr>
          <a:xfrm>
            <a:off x="285750" y="999160"/>
            <a:ext cx="11525249" cy="509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/>
              <a:t>Each model was trained using </a:t>
            </a:r>
            <a:r>
              <a:rPr lang="en-US" b="1"/>
              <a:t>GridSearchCV</a:t>
            </a:r>
            <a:r>
              <a:rPr lang="en-US"/>
              <a:t> to optimize hyperparameters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b="1"/>
              <a:t>Combined all three models</a:t>
            </a:r>
            <a:r>
              <a:rPr lang="en-US"/>
              <a:t> into an ensemble for improved performance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/>
              <a:t>The ensemble leverages: Logistic Regression's simplicity, SVM’s precision, Random Forest’s robustness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/>
              <a:t>Designed to enhance accuracy and generalization on </a:t>
            </a:r>
            <a:r>
              <a:rPr lang="en-US" b="1"/>
              <a:t>multiclass classification tasks</a:t>
            </a:r>
            <a:endParaRPr/>
          </a:p>
        </p:txBody>
      </p:sp>
      <p:sp>
        <p:nvSpPr>
          <p:cNvPr id="399" name="Google Shape;399;p49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| AUTHORIZED</a:t>
            </a:r>
            <a:endParaRPr/>
          </a:p>
        </p:txBody>
      </p:sp>
      <p:sp>
        <p:nvSpPr>
          <p:cNvPr id="400" name="Google Shape;400;p49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01" name="Google Shape;40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7318" y="2717444"/>
            <a:ext cx="8625521" cy="358436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9"/>
          <p:cNvSpPr txBox="1"/>
          <p:nvPr/>
        </p:nvSpPr>
        <p:spPr>
          <a:xfrm>
            <a:off x="285750" y="287125"/>
            <a:ext cx="788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</a:rPr>
              <a:t>EVALUATION METRICS</a:t>
            </a:r>
            <a:endParaRPr sz="28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0"/>
          <p:cNvSpPr txBox="1">
            <a:spLocks noGrp="1"/>
          </p:cNvSpPr>
          <p:nvPr>
            <p:ph type="body" idx="1"/>
          </p:nvPr>
        </p:nvSpPr>
        <p:spPr>
          <a:xfrm>
            <a:off x="285750" y="1146338"/>
            <a:ext cx="5523900" cy="5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/>
              <a:t>Explored Multiple Prompting Techniques</a:t>
            </a:r>
            <a:r>
              <a:rPr lang="en-US" sz="1400"/>
              <a:t>:</a:t>
            </a:r>
            <a:endParaRPr sz="1400"/>
          </a:p>
          <a:p>
            <a:pPr marL="411480" lvl="1" indent="-1574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/>
              <a:t>Keyword-Based Prompt.</a:t>
            </a:r>
            <a:endParaRPr sz="1400"/>
          </a:p>
          <a:p>
            <a:pPr marL="411480" lvl="1" indent="-1574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/>
              <a:t>Probability-Driven Prompt.</a:t>
            </a:r>
            <a:endParaRPr sz="1400"/>
          </a:p>
          <a:p>
            <a:pPr marL="41148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182880" lvl="0" indent="-1320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/>
              <a:t>Comprehensive Prompt Structure</a:t>
            </a:r>
            <a:r>
              <a:rPr lang="en-US" sz="1400"/>
              <a:t>:</a:t>
            </a:r>
            <a:endParaRPr sz="1400"/>
          </a:p>
          <a:p>
            <a:pPr marL="411480" lvl="1" indent="-1574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Relevant keywords</a:t>
            </a:r>
            <a:endParaRPr sz="1400"/>
          </a:p>
          <a:p>
            <a:pPr marL="411480" lvl="1" indent="-1574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Example queries for context</a:t>
            </a:r>
            <a:endParaRPr sz="1400"/>
          </a:p>
          <a:p>
            <a:pPr marL="411480" lvl="1" indent="-1574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Detailed category descriptions</a:t>
            </a:r>
            <a:endParaRPr sz="1400"/>
          </a:p>
          <a:p>
            <a:pPr marL="411480" lvl="1" indent="-1574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A model preference system </a:t>
            </a:r>
            <a:endParaRPr sz="1400"/>
          </a:p>
          <a:p>
            <a:pPr marL="41148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  <a:p>
            <a:pPr marL="182880" lvl="0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/>
              <a:t>Models Evaluated</a:t>
            </a:r>
            <a:r>
              <a:rPr lang="en-US" sz="1400"/>
              <a:t>: GPT-4o-mini,  GPT-4o, Phi-4, DeepSeek-R1, Codestral-2501,Mistral,Gemini</a:t>
            </a:r>
            <a:endParaRPr sz="1400"/>
          </a:p>
          <a:p>
            <a:pPr marL="18288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900"/>
          </a:p>
          <a:p>
            <a:pPr marL="182880" lvl="0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/>
              <a:t>WHY GPT-4o </a:t>
            </a:r>
            <a:r>
              <a:rPr lang="en-US" sz="1400"/>
              <a:t>: </a:t>
            </a:r>
            <a:endParaRPr sz="1400"/>
          </a:p>
          <a:p>
            <a:pPr marL="411480" lvl="1" indent="-1574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Outperformed in Multiple Valid Outputs .</a:t>
            </a:r>
            <a:endParaRPr sz="1400"/>
          </a:p>
          <a:p>
            <a:pPr marL="411480" lvl="1" indent="-1574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en-US" sz="1400"/>
              <a:t>Better context understanding and comparison.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900"/>
          </a:p>
          <a:p>
            <a:pPr marL="182880" lvl="0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b="1"/>
              <a:t>Key Insight</a:t>
            </a:r>
            <a:r>
              <a:rPr lang="en-US" sz="1400"/>
              <a:t>: GPT-4o demonstrated an ability to </a:t>
            </a:r>
            <a:r>
              <a:rPr lang="en-US" sz="1400" b="1"/>
              <a:t>select the most accurate classification</a:t>
            </a:r>
            <a:r>
              <a:rPr lang="en-US" sz="1400"/>
              <a:t> among competing outputs, reflecting stronger internal weighting and preference logic when ambiguity was present.</a:t>
            </a:r>
            <a:br>
              <a:rPr lang="en-US" sz="1400"/>
            </a:br>
            <a:endParaRPr sz="1400"/>
          </a:p>
        </p:txBody>
      </p:sp>
      <p:sp>
        <p:nvSpPr>
          <p:cNvPr id="408" name="Google Shape;408;p50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CONFIDENTIAL | AUTHORIZED</a:t>
            </a:r>
            <a:endParaRPr/>
          </a:p>
        </p:txBody>
      </p:sp>
      <p:sp>
        <p:nvSpPr>
          <p:cNvPr id="409" name="Google Shape;409;p50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10" name="Google Shape;410;p50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2300" b="1"/>
              <a:t>3. </a:t>
            </a:r>
            <a:r>
              <a:rPr lang="en-US" b="1" u="sng">
                <a:solidFill>
                  <a:schemeClr val="hlink"/>
                </a:solidFill>
                <a:hlinkClick r:id="rId3"/>
              </a:rPr>
              <a:t>GPT MODEL</a:t>
            </a:r>
            <a:endParaRPr/>
          </a:p>
        </p:txBody>
      </p:sp>
      <p:pic>
        <p:nvPicPr>
          <p:cNvPr id="411" name="Google Shape;411;p50" descr="A screenshot of a graph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8400" y="1298762"/>
            <a:ext cx="5715002" cy="4643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1"/>
          <p:cNvSpPr txBox="1">
            <a:spLocks noGrp="1"/>
          </p:cNvSpPr>
          <p:nvPr>
            <p:ph type="body" idx="1"/>
          </p:nvPr>
        </p:nvSpPr>
        <p:spPr>
          <a:xfrm>
            <a:off x="285751" y="999160"/>
            <a:ext cx="7146408" cy="509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182880" lvl="0" indent="-1765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b="1"/>
              <a:t>The system starts with a user-submitted question or query that needs classification or response generation.</a:t>
            </a:r>
            <a:endParaRPr sz="2100"/>
          </a:p>
          <a:p>
            <a:pPr marL="182880" lvl="0" indent="-17653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/>
              <a:t>The query is processed simultaneously by:</a:t>
            </a:r>
            <a:endParaRPr sz="2100"/>
          </a:p>
          <a:p>
            <a:pPr marL="182880" lvl="0" indent="-17653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b="1"/>
              <a:t>RoBERTa Model</a:t>
            </a:r>
            <a:r>
              <a:rPr lang="en-US" sz="2100"/>
              <a:t> – a transformer model fine-tuned for classification tasks.</a:t>
            </a:r>
            <a:endParaRPr sz="2100"/>
          </a:p>
          <a:p>
            <a:pPr marL="182880" lvl="0" indent="-17653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 b="1"/>
              <a:t>Ensemble Model</a:t>
            </a:r>
            <a:r>
              <a:rPr lang="en-US" sz="2100"/>
              <a:t> – a mix of models (e.g., Random Forest, SVM, etc.) that combine predictions for robust output.</a:t>
            </a:r>
            <a:endParaRPr sz="2100"/>
          </a:p>
          <a:p>
            <a:pPr marL="182880" lvl="0" indent="-1765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100" b="1"/>
              <a:t>Working:</a:t>
            </a:r>
            <a:endParaRPr sz="2100" b="1"/>
          </a:p>
          <a:p>
            <a:pPr marL="411480" lvl="1" indent="-17653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2100" b="1"/>
              <a:t>If both models agree</a:t>
            </a:r>
            <a:r>
              <a:rPr lang="en-US" sz="2100"/>
              <a:t>:</a:t>
            </a:r>
            <a:br>
              <a:rPr lang="en-US" sz="2100"/>
            </a:br>
            <a:r>
              <a:rPr lang="en-US" sz="2100"/>
              <a:t>The system is confident and </a:t>
            </a:r>
            <a:r>
              <a:rPr lang="en-US" sz="2100" b="1"/>
              <a:t>prints the result directly</a:t>
            </a:r>
            <a:r>
              <a:rPr lang="en-US" sz="2100"/>
              <a:t>.</a:t>
            </a:r>
            <a:endParaRPr sz="2100"/>
          </a:p>
          <a:p>
            <a:pPr marL="411480" lvl="1" indent="-20193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100"/>
              <a:buChar char="○"/>
            </a:pPr>
            <a:r>
              <a:rPr lang="en-US" sz="2100" b="1"/>
              <a:t>If they disagree</a:t>
            </a:r>
            <a:r>
              <a:rPr lang="en-US" sz="2100"/>
              <a:t>:</a:t>
            </a:r>
            <a:br>
              <a:rPr lang="en-US" sz="2100"/>
            </a:br>
            <a:r>
              <a:rPr lang="en-US" sz="2100"/>
              <a:t>The query along with the results of both the models is escalated to the </a:t>
            </a:r>
            <a:r>
              <a:rPr lang="en-US" sz="2100" b="1"/>
              <a:t>GPT model</a:t>
            </a:r>
            <a:r>
              <a:rPr lang="en-US" sz="2100"/>
              <a:t>.</a:t>
            </a:r>
            <a:endParaRPr sz="2100"/>
          </a:p>
        </p:txBody>
      </p:sp>
      <p:sp>
        <p:nvSpPr>
          <p:cNvPr id="417" name="Google Shape;417;p51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| AUTHORIZED</a:t>
            </a:r>
            <a:endParaRPr/>
          </a:p>
        </p:txBody>
      </p:sp>
      <p:sp>
        <p:nvSpPr>
          <p:cNvPr id="418" name="Google Shape;418;p51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419" name="Google Shape;419;p51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/>
              <a:t>PIPELINE USED</a:t>
            </a:r>
            <a:endParaRPr/>
          </a:p>
        </p:txBody>
      </p:sp>
      <p:pic>
        <p:nvPicPr>
          <p:cNvPr id="420" name="Google Shape;42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2194" y="827480"/>
            <a:ext cx="4525006" cy="505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>
            <a:spLocks noGrp="1"/>
          </p:cNvSpPr>
          <p:nvPr>
            <p:ph type="body" idx="1"/>
          </p:nvPr>
        </p:nvSpPr>
        <p:spPr>
          <a:xfrm>
            <a:off x="285750" y="878688"/>
            <a:ext cx="5523900" cy="5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82880" lvl="0" indent="-17653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n-US" sz="2100"/>
              <a:t>RoBERTa offers high accuracy (97.30%) and fast, resource-efficient classification with no usage limits, making it ideal as the first-pass model in the pipeline.</a:t>
            </a:r>
            <a:endParaRPr sz="2100"/>
          </a:p>
          <a:p>
            <a:pPr marL="182880" lvl="0" indent="-17653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The Ensemble is used to combine outputs from multiple algorithms, giving it better generalization and higher confidence in edge cases.</a:t>
            </a:r>
            <a:endParaRPr sz="2100"/>
          </a:p>
          <a:p>
            <a:pPr marL="182880" lvl="0" indent="-17653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GPT is used only when RoBERTa and Ensemble disagree, leveraging its 100% accuracy on test queries and unclassified data. </a:t>
            </a:r>
            <a:endParaRPr sz="2100"/>
          </a:p>
          <a:p>
            <a:pPr marL="18288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426" name="Google Shape;426;p52" descr="A diagram of a diagram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07391" y="-9"/>
            <a:ext cx="6258160" cy="500652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52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CONFIDENTIAL | AUTHORIZED</a:t>
            </a:r>
            <a:endParaRPr/>
          </a:p>
        </p:txBody>
      </p:sp>
      <p:sp>
        <p:nvSpPr>
          <p:cNvPr id="428" name="Google Shape;428;p52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429" name="Google Shape;429;p52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b="1" u="sng">
                <a:solidFill>
                  <a:schemeClr val="hlink"/>
                </a:solidFill>
                <a:hlinkClick r:id="rId4"/>
              </a:rPr>
              <a:t>COMPARISON  OF MODELS</a:t>
            </a:r>
            <a:endParaRPr/>
          </a:p>
        </p:txBody>
      </p:sp>
      <p:pic>
        <p:nvPicPr>
          <p:cNvPr id="430" name="Google Shape;43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1003" y="4930313"/>
            <a:ext cx="10728625" cy="180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>
            <a:spLocks noGrp="1"/>
          </p:cNvSpPr>
          <p:nvPr>
            <p:ph type="body" idx="1"/>
          </p:nvPr>
        </p:nvSpPr>
        <p:spPr>
          <a:xfrm>
            <a:off x="283500" y="995375"/>
            <a:ext cx="4613400" cy="5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b="1"/>
              <a:t>Backend: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/>
              <a:t>Dockerized the application within EC2 by writing a custom </a:t>
            </a:r>
            <a:r>
              <a:rPr lang="en-US" b="1"/>
              <a:t>Dockerfile</a:t>
            </a:r>
            <a:r>
              <a:rPr lang="en-US"/>
              <a:t> and building the image.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/>
              <a:t>The application is publicly accessible through the EC2 instance's public IP.</a:t>
            </a:r>
            <a:endParaRPr/>
          </a:p>
          <a:p>
            <a:pPr marL="182880" lvl="0" indent="-431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b="1"/>
          </a:p>
        </p:txBody>
      </p:sp>
      <p:pic>
        <p:nvPicPr>
          <p:cNvPr id="436" name="Google Shape;43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0775" y="995375"/>
            <a:ext cx="7099976" cy="33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53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CONFIDENTIAL | AUTHORIZED</a:t>
            </a:r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439" name="Google Shape;439;p53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b="1"/>
              <a:t>DEPLOYMENT &amp; INTEGRATION</a:t>
            </a:r>
            <a:endParaRPr/>
          </a:p>
        </p:txBody>
      </p:sp>
      <p:pic>
        <p:nvPicPr>
          <p:cNvPr id="440" name="Google Shape;440;p53" title="deployment_diag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4751100"/>
            <a:ext cx="11729750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>
            <a:spLocks noGrp="1"/>
          </p:cNvSpPr>
          <p:nvPr>
            <p:ph type="body" idx="1"/>
          </p:nvPr>
        </p:nvSpPr>
        <p:spPr>
          <a:xfrm>
            <a:off x="283500" y="995375"/>
            <a:ext cx="4613400" cy="5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Frontend:</a:t>
            </a:r>
            <a:endParaRPr b="1"/>
          </a:p>
          <a:p>
            <a:pPr marL="3429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Deployed next frontend to vercel</a:t>
            </a:r>
            <a:endParaRPr/>
          </a:p>
          <a:p>
            <a:pPr marL="3429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Implemented a custom </a:t>
            </a:r>
            <a:r>
              <a:rPr lang="en-US" b="1"/>
              <a:t>App Router </a:t>
            </a:r>
            <a:r>
              <a:rPr lang="en-US"/>
              <a:t>within the Vercel-hosted frontend (Next.js) to act as a proxy, securely forwarding HTTPS requests from Vercel to the backend server hosted on an EC2 instance.</a:t>
            </a:r>
            <a:endParaRPr/>
          </a:p>
          <a:p>
            <a:pPr marL="342900" lvl="0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Helps to effectively bypass </a:t>
            </a:r>
            <a:r>
              <a:rPr lang="en-US" b="1"/>
              <a:t>mixed-content</a:t>
            </a:r>
            <a:r>
              <a:rPr lang="en-US"/>
              <a:t> and </a:t>
            </a:r>
            <a:r>
              <a:rPr lang="en-US" b="1"/>
              <a:t>CORS</a:t>
            </a:r>
            <a:r>
              <a:rPr lang="en-US"/>
              <a:t> issues</a:t>
            </a:r>
            <a:r>
              <a:rPr lang="en-US" sz="1700"/>
              <a:t>.</a:t>
            </a:r>
            <a:endParaRPr b="1"/>
          </a:p>
          <a:p>
            <a:pPr marL="182880" lvl="0" indent="-431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b="1"/>
          </a:p>
        </p:txBody>
      </p:sp>
      <p:sp>
        <p:nvSpPr>
          <p:cNvPr id="446" name="Google Shape;446;p54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CONFIDENTIAL | AUTHORIZED</a:t>
            </a:r>
            <a:endParaRPr/>
          </a:p>
        </p:txBody>
      </p:sp>
      <p:sp>
        <p:nvSpPr>
          <p:cNvPr id="447" name="Google Shape;447;p54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448" name="Google Shape;448;p54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b="1"/>
              <a:t>DEPLOYMENT &amp; INTEGRATION</a:t>
            </a:r>
            <a:endParaRPr/>
          </a:p>
        </p:txBody>
      </p:sp>
      <p:pic>
        <p:nvPicPr>
          <p:cNvPr id="449" name="Google Shape;44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950" y="1250950"/>
            <a:ext cx="6990300" cy="390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"/>
          <p:cNvSpPr txBox="1">
            <a:spLocks noGrp="1"/>
          </p:cNvSpPr>
          <p:nvPr>
            <p:ph type="title"/>
          </p:nvPr>
        </p:nvSpPr>
        <p:spPr>
          <a:xfrm>
            <a:off x="278731" y="442238"/>
            <a:ext cx="9129198" cy="868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 dirty="0">
                <a:hlinkClick r:id="rId5"/>
              </a:rPr>
              <a:t>DEMO VIDEO</a:t>
            </a:r>
            <a:endParaRPr sz="3600" dirty="0"/>
          </a:p>
        </p:txBody>
      </p:sp>
      <p:sp>
        <p:nvSpPr>
          <p:cNvPr id="455" name="Google Shape;455;p55"/>
          <p:cNvSpPr txBox="1">
            <a:spLocks noGrp="1"/>
          </p:cNvSpPr>
          <p:nvPr>
            <p:ph type="body" idx="1"/>
          </p:nvPr>
        </p:nvSpPr>
        <p:spPr>
          <a:xfrm>
            <a:off x="278731" y="2460567"/>
            <a:ext cx="11192833" cy="3520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82880" lvl="0" indent="-68579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456" name="Google Shape;456;p55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CONFIDENTIAL | AUTHORIZED</a:t>
            </a:r>
            <a:endParaRPr/>
          </a:p>
        </p:txBody>
      </p:sp>
      <p:sp>
        <p:nvSpPr>
          <p:cNvPr id="457" name="Google Shape;457;p55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" name="hpe-Final-Demo">
            <a:hlinkClick r:id="" action="ppaction://media"/>
            <a:extLst>
              <a:ext uri="{FF2B5EF4-FFF2-40B4-BE49-F238E27FC236}">
                <a16:creationId xmlns:a16="http://schemas.microsoft.com/office/drawing/2014/main" id="{5DF3FBDB-E6EE-C31A-470A-ABE2A8392F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945" y="1531566"/>
            <a:ext cx="11408772" cy="4516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6"/>
          <p:cNvSpPr txBox="1">
            <a:spLocks noGrp="1"/>
          </p:cNvSpPr>
          <p:nvPr>
            <p:ph type="body" idx="1"/>
          </p:nvPr>
        </p:nvSpPr>
        <p:spPr>
          <a:xfrm>
            <a:off x="283500" y="995375"/>
            <a:ext cx="10919400" cy="5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Learned how to collect or synthesize a dataset of realistic enterprise queries.</a:t>
            </a:r>
            <a:endParaRPr/>
          </a:p>
          <a:p>
            <a:pPr marL="457200" lvl="0" indent="-3683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Understood the complexities of </a:t>
            </a:r>
            <a:r>
              <a:rPr lang="en-US" b="1"/>
              <a:t>manual labeling</a:t>
            </a:r>
            <a:r>
              <a:rPr lang="en-US"/>
              <a:t>, including inter-annotator agreement and balancing class distribution.</a:t>
            </a:r>
            <a:endParaRPr/>
          </a:p>
          <a:p>
            <a:pPr marL="457200" lvl="0" indent="-3683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Explored different techniques for text classification like:</a:t>
            </a:r>
            <a:endParaRPr/>
          </a:p>
          <a:p>
            <a:pPr marL="914400" lvl="1" indent="-3683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Font typeface="Courier New"/>
              <a:buAutoNum type="alphaLcPeriod"/>
            </a:pPr>
            <a:r>
              <a:rPr lang="en-US" sz="2200"/>
              <a:t>Traditional ML models</a:t>
            </a:r>
            <a:endParaRPr sz="2200"/>
          </a:p>
          <a:p>
            <a:pPr marL="914400" lvl="1" indent="-3683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Font typeface="Courier New"/>
              <a:buAutoNum type="alphaLcPeriod"/>
            </a:pPr>
            <a:r>
              <a:rPr lang="en-US" sz="2200"/>
              <a:t>Transformer based models</a:t>
            </a:r>
            <a:endParaRPr sz="2200"/>
          </a:p>
          <a:p>
            <a:pPr marL="914400" lvl="1" indent="-3683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Font typeface="Courier New"/>
              <a:buAutoNum type="alphaLcPeriod"/>
            </a:pPr>
            <a:r>
              <a:rPr lang="en-US" sz="2200"/>
              <a:t>LLMs both locally hosted and accessed via API keys.</a:t>
            </a:r>
            <a:endParaRPr sz="2200"/>
          </a:p>
          <a:p>
            <a:pPr marL="457200" lvl="0" indent="-3683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Understood how to </a:t>
            </a:r>
            <a:r>
              <a:rPr lang="en-US" b="1"/>
              <a:t>interpret model errors</a:t>
            </a:r>
            <a:r>
              <a:rPr lang="en-US"/>
              <a:t> and refine training strategies</a:t>
            </a:r>
            <a:endParaRPr/>
          </a:p>
          <a:p>
            <a:pPr marL="457200" lvl="0" indent="-36830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ts val="2200"/>
              <a:buChar char="●"/>
            </a:pPr>
            <a:r>
              <a:rPr lang="en-US"/>
              <a:t>Understood how to build an </a:t>
            </a:r>
            <a:r>
              <a:rPr lang="en-US" b="1"/>
              <a:t>inference-ready REST API</a:t>
            </a:r>
            <a:r>
              <a:rPr lang="en-US"/>
              <a:t> for real-time query classification</a:t>
            </a:r>
            <a:endParaRPr b="1"/>
          </a:p>
          <a:p>
            <a:pPr marL="182880" lvl="0" indent="-431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b="1"/>
          </a:p>
        </p:txBody>
      </p:sp>
      <p:sp>
        <p:nvSpPr>
          <p:cNvPr id="464" name="Google Shape;464;p56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CONFIDENTIAL | AUTHORIZED</a:t>
            </a:r>
            <a:endParaRPr/>
          </a:p>
        </p:txBody>
      </p:sp>
      <p:sp>
        <p:nvSpPr>
          <p:cNvPr id="465" name="Google Shape;465;p56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466" name="Google Shape;466;p56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b="1"/>
              <a:t>KEY LEARNINGS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"/>
          <p:cNvSpPr txBox="1">
            <a:spLocks noGrp="1"/>
          </p:cNvSpPr>
          <p:nvPr>
            <p:ph type="body" idx="1"/>
          </p:nvPr>
        </p:nvSpPr>
        <p:spPr>
          <a:xfrm>
            <a:off x="283500" y="995375"/>
            <a:ext cx="10919400" cy="51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6957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Developed a scalable </a:t>
            </a:r>
            <a:r>
              <a:rPr lang="en-US" sz="2400" b="1"/>
              <a:t>query classification system</a:t>
            </a:r>
            <a:r>
              <a:rPr lang="en-US" sz="2400"/>
              <a:t> using modern web technologies.</a:t>
            </a:r>
            <a:endParaRPr sz="2400"/>
          </a:p>
          <a:p>
            <a:pPr marL="457200" lvl="0" indent="-36957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en-US" sz="2400" b="1"/>
              <a:t>FastAPI backend</a:t>
            </a:r>
            <a:r>
              <a:rPr lang="en-US" sz="2400"/>
              <a:t> provides fast and reliable API endpoints for classification tasks.Explored different techniques for text classification like:</a:t>
            </a:r>
            <a:endParaRPr sz="2400"/>
          </a:p>
          <a:p>
            <a:pPr marL="457200" lvl="0" indent="-36957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en-US" sz="2400" b="1"/>
              <a:t>Docker containerization</a:t>
            </a:r>
            <a:r>
              <a:rPr lang="en-US" sz="2400"/>
              <a:t> ensures consistent and portable deployment.</a:t>
            </a:r>
            <a:endParaRPr sz="2400"/>
          </a:p>
          <a:p>
            <a:pPr marL="457200" lvl="0" indent="-36957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Backend hosted on </a:t>
            </a:r>
            <a:r>
              <a:rPr lang="en-US" sz="2400" b="1"/>
              <a:t>AWS EC2</a:t>
            </a:r>
            <a:r>
              <a:rPr lang="en-US" sz="2400"/>
              <a:t> for flexible and cheap cloud infrastructure.</a:t>
            </a:r>
            <a:endParaRPr sz="2400"/>
          </a:p>
          <a:p>
            <a:pPr marL="457200" lvl="0" indent="-36957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Frontend built with </a:t>
            </a:r>
            <a:r>
              <a:rPr lang="en-US" sz="2400" b="1"/>
              <a:t>Next.js</a:t>
            </a:r>
            <a:r>
              <a:rPr lang="en-US" sz="2400"/>
              <a:t> and deployed on </a:t>
            </a:r>
            <a:r>
              <a:rPr lang="en-US" sz="2400" b="1"/>
              <a:t>Vercel</a:t>
            </a:r>
            <a:r>
              <a:rPr lang="en-US" sz="2400"/>
              <a:t> for a responsive and performant user interface.</a:t>
            </a:r>
            <a:endParaRPr sz="2400"/>
          </a:p>
          <a:p>
            <a:pPr marL="457200" lvl="0" indent="-36957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Achieved seamless integration between frontend and backend for smooth user experience.</a:t>
            </a:r>
            <a:endParaRPr sz="2400"/>
          </a:p>
          <a:p>
            <a:pPr marL="457200" lvl="0" indent="-369570" algn="l" rtl="0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●"/>
            </a:pPr>
            <a:r>
              <a:rPr lang="en-US" sz="2400"/>
              <a:t>The project highlights an effective combination of cloud, containerization, and modern frameworks to build a maintainable and efficient system.</a:t>
            </a:r>
            <a:endParaRPr sz="2400"/>
          </a:p>
          <a:p>
            <a:pPr marL="182880" lvl="0" indent="-431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b="1"/>
          </a:p>
        </p:txBody>
      </p:sp>
      <p:sp>
        <p:nvSpPr>
          <p:cNvPr id="472" name="Google Shape;472;p57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CONFIDENTIAL | AUTHORIZED</a:t>
            </a:r>
            <a:endParaRPr/>
          </a:p>
        </p:txBody>
      </p:sp>
      <p:sp>
        <p:nvSpPr>
          <p:cNvPr id="473" name="Google Shape;473;p57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74" name="Google Shape;474;p57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b="1"/>
              <a:t>CONCLUSION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/>
        </p:nvSpPr>
        <p:spPr>
          <a:xfrm>
            <a:off x="232198" y="265558"/>
            <a:ext cx="11423555" cy="30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/>
          </a:p>
        </p:txBody>
      </p:sp>
      <p:sp>
        <p:nvSpPr>
          <p:cNvPr id="312" name="Google Shape;312;p40"/>
          <p:cNvSpPr txBox="1"/>
          <p:nvPr/>
        </p:nvSpPr>
        <p:spPr>
          <a:xfrm>
            <a:off x="1558309" y="6236555"/>
            <a:ext cx="10143958" cy="31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Note: Please show this slide briefly at the beginning of your recorded demo so people scanning the recordings can find this easily </a:t>
            </a:r>
            <a:endParaRPr/>
          </a:p>
        </p:txBody>
      </p:sp>
      <p:grpSp>
        <p:nvGrpSpPr>
          <p:cNvPr id="313" name="Google Shape;313;p40"/>
          <p:cNvGrpSpPr/>
          <p:nvPr/>
        </p:nvGrpSpPr>
        <p:grpSpPr>
          <a:xfrm>
            <a:off x="470019" y="750547"/>
            <a:ext cx="9126988" cy="5382674"/>
            <a:chOff x="1400961" y="750547"/>
            <a:chExt cx="8196046" cy="5382674"/>
          </a:xfrm>
        </p:grpSpPr>
        <p:sp>
          <p:nvSpPr>
            <p:cNvPr id="314" name="Google Shape;314;p40"/>
            <p:cNvSpPr txBox="1"/>
            <p:nvPr/>
          </p:nvSpPr>
          <p:spPr>
            <a:xfrm>
              <a:off x="1779261" y="893125"/>
              <a:ext cx="7306788" cy="666068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rPr lang="en-US" sz="1800" i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Name </a:t>
              </a:r>
              <a:r>
                <a:rPr lang="en-US" sz="2000" i="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Query Classification System</a:t>
              </a:r>
              <a:endParaRPr sz="180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5" name="Google Shape;315;p40"/>
            <p:cNvGrpSpPr/>
            <p:nvPr/>
          </p:nvGrpSpPr>
          <p:grpSpPr>
            <a:xfrm>
              <a:off x="1779260" y="2592291"/>
              <a:ext cx="7373131" cy="1477328"/>
              <a:chOff x="436667" y="2163803"/>
              <a:chExt cx="7233362" cy="1477328"/>
            </a:xfrm>
          </p:grpSpPr>
          <p:sp>
            <p:nvSpPr>
              <p:cNvPr id="316" name="Google Shape;316;p40"/>
              <p:cNvSpPr txBox="1"/>
              <p:nvPr/>
            </p:nvSpPr>
            <p:spPr>
              <a:xfrm>
                <a:off x="436667" y="2226399"/>
                <a:ext cx="7233362" cy="1414732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0"/>
              <p:cNvSpPr txBox="1"/>
              <p:nvPr/>
            </p:nvSpPr>
            <p:spPr>
              <a:xfrm>
                <a:off x="436668" y="2163803"/>
                <a:ext cx="6820842" cy="14773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Project Participants:  Harshit Gaur</a:t>
                </a:r>
                <a:endParaRPr dirty="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                                 Kriya </a:t>
                </a:r>
                <a:r>
                  <a:rPr lang="en-US" sz="1800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Gadag</a:t>
                </a:r>
                <a:endParaRPr dirty="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		     Meghna Varma</a:t>
                </a:r>
                <a:endParaRPr dirty="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		     Nikita Jain</a:t>
                </a:r>
                <a:endParaRPr dirty="0"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		     Vishnu Adithya</a:t>
                </a:r>
                <a:endParaRPr dirty="0"/>
              </a:p>
            </p:txBody>
          </p:sp>
        </p:grpSp>
        <p:sp>
          <p:nvSpPr>
            <p:cNvPr id="318" name="Google Shape;318;p40"/>
            <p:cNvSpPr txBox="1"/>
            <p:nvPr/>
          </p:nvSpPr>
          <p:spPr>
            <a:xfrm>
              <a:off x="1779260" y="5427852"/>
              <a:ext cx="7373130" cy="583734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rPr lang="en-US" sz="2000" i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Project Code link /GIT Hub: https://github.com/meghnavarma25/HPE_queryClassifier_Final.git </a:t>
              </a:r>
              <a:endParaRPr sz="2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1400961" y="750547"/>
              <a:ext cx="8196046" cy="5382674"/>
            </a:xfrm>
            <a:prstGeom prst="rect">
              <a:avLst/>
            </a:prstGeom>
            <a:noFill/>
            <a:ln w="22225" cap="flat" cmpd="sng">
              <a:solidFill>
                <a:srgbClr val="01A982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20" name="Google Shape;320;p40"/>
            <p:cNvGrpSpPr/>
            <p:nvPr/>
          </p:nvGrpSpPr>
          <p:grpSpPr>
            <a:xfrm>
              <a:off x="1779260" y="1814753"/>
              <a:ext cx="7306789" cy="459382"/>
              <a:chOff x="436667" y="1640301"/>
              <a:chExt cx="7168278" cy="459382"/>
            </a:xfrm>
          </p:grpSpPr>
          <p:sp>
            <p:nvSpPr>
              <p:cNvPr id="321" name="Google Shape;321;p40"/>
              <p:cNvSpPr txBox="1"/>
              <p:nvPr/>
            </p:nvSpPr>
            <p:spPr>
              <a:xfrm>
                <a:off x="436667" y="1702897"/>
                <a:ext cx="7168278" cy="396786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0"/>
              <p:cNvSpPr txBox="1"/>
              <p:nvPr/>
            </p:nvSpPr>
            <p:spPr>
              <a:xfrm>
                <a:off x="436667" y="1640301"/>
                <a:ext cx="710991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College  / University Name : Vellore Institute of Technology </a:t>
                </a:r>
                <a:endParaRPr/>
              </a:p>
            </p:txBody>
          </p:sp>
        </p:grpSp>
        <p:grpSp>
          <p:nvGrpSpPr>
            <p:cNvPr id="323" name="Google Shape;323;p40"/>
            <p:cNvGrpSpPr/>
            <p:nvPr/>
          </p:nvGrpSpPr>
          <p:grpSpPr>
            <a:xfrm>
              <a:off x="1779260" y="4333203"/>
              <a:ext cx="7373130" cy="923330"/>
              <a:chOff x="436667" y="3668334"/>
              <a:chExt cx="7168278" cy="923330"/>
            </a:xfrm>
          </p:grpSpPr>
          <p:sp>
            <p:nvSpPr>
              <p:cNvPr id="324" name="Google Shape;324;p40"/>
              <p:cNvSpPr txBox="1"/>
              <p:nvPr/>
            </p:nvSpPr>
            <p:spPr>
              <a:xfrm>
                <a:off x="436667" y="3669593"/>
                <a:ext cx="7168278" cy="583735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200"/>
                  <a:buFont typeface="Arial"/>
                  <a:buNone/>
                </a:pPr>
                <a:endParaRPr sz="2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0"/>
              <p:cNvSpPr txBox="1"/>
              <p:nvPr/>
            </p:nvSpPr>
            <p:spPr>
              <a:xfrm>
                <a:off x="436667" y="3668334"/>
                <a:ext cx="7109910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Mentor Names : Saikat Mukherjee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	          Sharath Sivamalaisamy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239300" y="1200825"/>
            <a:ext cx="11806800" cy="48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182880" lvl="0" indent="-172402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Modern enterprises possess vast, complex datasets spanning finance, operations, supply chain, and customer analytics. </a:t>
            </a:r>
            <a:endParaRPr/>
          </a:p>
          <a:p>
            <a:pPr marL="182880" lvl="0" indent="-172402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Natural language queries to retrieve data vary in complexity—from straightforward factual lookups to nuanced analytical requests involving reasoning or multi-faceted goals.</a:t>
            </a:r>
            <a:endParaRPr/>
          </a:p>
          <a:p>
            <a:pPr marL="182880" lvl="0" indent="-172402" algn="l" rtl="0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Therefore, there is increased need for a Query Classification system that enables effective interpretation and downstream processing of such queries.</a:t>
            </a:r>
            <a:endParaRPr/>
          </a:p>
          <a:p>
            <a:pPr marL="182880" lvl="0" indent="-1694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2150" b="1"/>
              <a:t>Retrieval-Augmented Generation (RAG)</a:t>
            </a:r>
            <a:r>
              <a:rPr lang="en-US" sz="2150"/>
              <a:t> addresses this by combining intelligent document retrieval with language generation to interpret complex, natural language questions, break them down when needed, and generate accurate, context-aware responses.</a:t>
            </a:r>
            <a:endParaRPr sz="2150"/>
          </a:p>
          <a:p>
            <a:pPr marL="182880" lvl="0" indent="-4317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331" name="Google Shape;331;p41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| AUTHORIZED</a:t>
            </a:r>
            <a:endParaRPr/>
          </a:p>
        </p:txBody>
      </p:sp>
      <p:sp>
        <p:nvSpPr>
          <p:cNvPr id="332" name="Google Shape;332;p41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333" name="Google Shape;333;p41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/>
              <a:t>PROBLEM STATEMENT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>
            <a:spLocks noGrp="1"/>
          </p:cNvSpPr>
          <p:nvPr>
            <p:ph type="body" idx="1"/>
          </p:nvPr>
        </p:nvSpPr>
        <p:spPr>
          <a:xfrm>
            <a:off x="243850" y="1323400"/>
            <a:ext cx="11567400" cy="4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82880" lvl="0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/>
              <a:t>Created own dataset from HPE’s quarterly press releases of year 2023 and 2024, containing the query and its category</a:t>
            </a:r>
            <a:endParaRPr/>
          </a:p>
          <a:p>
            <a:pPr marL="182880" lvl="0" indent="-18288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/>
              <a:t>Total queries: 583 ( around 115 queries of each category) </a:t>
            </a:r>
            <a:endParaRPr/>
          </a:p>
          <a:p>
            <a:pPr marL="182880" lvl="0" indent="-18288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/>
              <a:t>The categories are: Factual, Aggregate / Time Based, Global Sensing, Reasoning / Inference, Multi-part</a:t>
            </a:r>
            <a:endParaRPr b="1"/>
          </a:p>
          <a:p>
            <a:pPr marL="182880" lvl="0" indent="-1828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b="1"/>
              <a:t>Data Augmentation : </a:t>
            </a:r>
            <a:r>
              <a:rPr lang="en-US"/>
              <a:t>generated additional paraphrased versions of queries using a language model, preserving the original intent but increasing linguistic diversity. This helps the model generalize better to real-world phrasing variations</a:t>
            </a:r>
            <a:endParaRPr/>
          </a:p>
        </p:txBody>
      </p:sp>
      <p:sp>
        <p:nvSpPr>
          <p:cNvPr id="339" name="Google Shape;339;p42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| AUTHORIZED</a:t>
            </a:r>
            <a:endParaRPr/>
          </a:p>
        </p:txBody>
      </p:sp>
      <p:sp>
        <p:nvSpPr>
          <p:cNvPr id="340" name="Google Shape;340;p42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288096" y="141933"/>
            <a:ext cx="11430000" cy="12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 dirty="0"/>
              <a:t>OVERVIEW OF </a:t>
            </a:r>
            <a:r>
              <a:rPr lang="en-US" b="1" u="sng" dirty="0">
                <a:solidFill>
                  <a:schemeClr val="hlink"/>
                </a:solidFill>
                <a:hlinkClick r:id="rId3"/>
              </a:rPr>
              <a:t>DATASET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3"/>
          <p:cNvSpPr txBox="1">
            <a:spLocks noGrp="1"/>
          </p:cNvSpPr>
          <p:nvPr>
            <p:ph type="body" idx="1"/>
          </p:nvPr>
        </p:nvSpPr>
        <p:spPr>
          <a:xfrm>
            <a:off x="243850" y="1323400"/>
            <a:ext cx="11567400" cy="4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82880" lvl="0" indent="-18288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Schema of the dataset: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182880" lvl="0" indent="-18288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The dataset was randomly split into training and test sets in an 80:20 ratio using stratified sampling to ensure class distribution was preserved, enabling effective model training and unbiased performance evaluation. (111 queries for testing)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47" name="Google Shape;347;p43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| AUTHORIZED</a:t>
            </a:r>
            <a:endParaRPr/>
          </a:p>
        </p:txBody>
      </p:sp>
      <p:sp>
        <p:nvSpPr>
          <p:cNvPr id="348" name="Google Shape;348;p43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49" name="Google Shape;349;p43"/>
          <p:cNvSpPr txBox="1">
            <a:spLocks noGrp="1"/>
          </p:cNvSpPr>
          <p:nvPr>
            <p:ph type="title"/>
          </p:nvPr>
        </p:nvSpPr>
        <p:spPr>
          <a:xfrm>
            <a:off x="288096" y="141933"/>
            <a:ext cx="11430000" cy="12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 dirty="0"/>
              <a:t>OVERVIEW OF </a:t>
            </a:r>
            <a:r>
              <a:rPr lang="en-US" b="1" u="sng" dirty="0">
                <a:solidFill>
                  <a:schemeClr val="hlink"/>
                </a:solidFill>
                <a:hlinkClick r:id="rId3"/>
              </a:rPr>
              <a:t>DATASET</a:t>
            </a:r>
            <a:endParaRPr dirty="0"/>
          </a:p>
        </p:txBody>
      </p:sp>
      <p:pic>
        <p:nvPicPr>
          <p:cNvPr id="350" name="Google Shape;35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875" y="2157100"/>
            <a:ext cx="10862462" cy="1271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>
            <a:spLocks noGrp="1"/>
          </p:cNvSpPr>
          <p:nvPr>
            <p:ph type="body" idx="1"/>
          </p:nvPr>
        </p:nvSpPr>
        <p:spPr>
          <a:xfrm>
            <a:off x="285750" y="999160"/>
            <a:ext cx="11525249" cy="509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-1701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RoBERTa is a transformer model trained with techniques like dynamic masking and no next-sentence prediction. It excels at understanding natural language, making it ideal for identifying query intent in HPE queries.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000"/>
          </a:p>
          <a:p>
            <a:pPr marL="182880" lvl="0" indent="-1701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/>
              <a:t>Fine-Tuning Steps:</a:t>
            </a:r>
            <a:endParaRPr sz="2000"/>
          </a:p>
          <a:p>
            <a:pPr marL="18288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/>
              <a:t>  1. Initialize Pretrained RoBERTa</a:t>
            </a:r>
            <a:r>
              <a:rPr lang="en-US" sz="2000"/>
              <a:t> – Leverage its language understanding.</a:t>
            </a:r>
            <a:endParaRPr sz="2000"/>
          </a:p>
          <a:p>
            <a:pPr marL="18288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/>
              <a:t>  2. Add Classification Head</a:t>
            </a:r>
            <a:r>
              <a:rPr lang="en-US" sz="2000"/>
              <a:t> – A layer for query type prediction.The </a:t>
            </a:r>
            <a:r>
              <a:rPr lang="en-US" sz="2000" b="1"/>
              <a:t>classification layer</a:t>
            </a:r>
            <a:r>
              <a:rPr lang="en-US" sz="2000"/>
              <a:t> is a </a:t>
            </a:r>
            <a:r>
              <a:rPr lang="en-US" sz="2000" b="1"/>
              <a:t>fully </a:t>
            </a:r>
            <a:r>
              <a:rPr lang="en-US" sz="2000"/>
              <a:t>connected (dense) neural network layer added on top of the RoBERTa model to map its output to task-specific predictions.</a:t>
            </a:r>
            <a:endParaRPr sz="2000"/>
          </a:p>
          <a:p>
            <a:pPr marL="18288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/>
              <a:t>  3. Train on Labeled Data</a:t>
            </a:r>
            <a:r>
              <a:rPr lang="en-US" sz="2000"/>
              <a:t> – Fine-tune using annotated HPE queries.</a:t>
            </a:r>
            <a:endParaRPr sz="2000"/>
          </a:p>
          <a:p>
            <a:pPr marL="18288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/>
              <a:t>  4. Configure Parameters</a:t>
            </a:r>
            <a:r>
              <a:rPr lang="en-US" sz="2000"/>
              <a:t> – Use Binary Cross-Entropy Loss for classification.</a:t>
            </a:r>
            <a:endParaRPr sz="2000"/>
          </a:p>
          <a:p>
            <a:pPr marL="18288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000" b="1"/>
              <a:t>  5. Validate the Model</a:t>
            </a:r>
            <a:r>
              <a:rPr lang="en-US" sz="2000"/>
              <a:t> – Evaluate on a test set to ensure generalization.</a:t>
            </a:r>
            <a:endParaRPr sz="20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000"/>
          </a:p>
          <a:p>
            <a:pPr marL="182880" lvl="0" indent="-1701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/>
              <a:t>Outcome: </a:t>
            </a:r>
            <a:r>
              <a:rPr lang="en-US" sz="2000"/>
              <a:t>The model accurately classifies whether a query belongs to the target category.</a:t>
            </a:r>
            <a:endParaRPr sz="2000"/>
          </a:p>
        </p:txBody>
      </p:sp>
      <p:sp>
        <p:nvSpPr>
          <p:cNvPr id="356" name="Google Shape;356;p44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| AUTHORIZED</a:t>
            </a:r>
            <a:endParaRPr/>
          </a:p>
        </p:txBody>
      </p:sp>
      <p:sp>
        <p:nvSpPr>
          <p:cNvPr id="357" name="Google Shape;357;p44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58" name="Google Shape;358;p44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/>
              <a:t>QUERY CLASSIFICATION MODELS    1.ROBERTA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| AUTHORIZED</a:t>
            </a:r>
            <a:endParaRPr/>
          </a:p>
        </p:txBody>
      </p:sp>
      <p:sp>
        <p:nvSpPr>
          <p:cNvPr id="364" name="Google Shape;364;p45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title"/>
          </p:nvPr>
        </p:nvSpPr>
        <p:spPr>
          <a:xfrm>
            <a:off x="285750" y="205855"/>
            <a:ext cx="114300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/>
              <a:t>EVALUATION METRICS: PROCESS</a:t>
            </a:r>
            <a:endParaRPr b="1"/>
          </a:p>
        </p:txBody>
      </p:sp>
      <p:pic>
        <p:nvPicPr>
          <p:cNvPr id="366" name="Google Shape;36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989" y="1242770"/>
            <a:ext cx="6150804" cy="376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9901" y="990259"/>
            <a:ext cx="2391109" cy="4877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>
            <a:spLocks noGrp="1"/>
          </p:cNvSpPr>
          <p:nvPr>
            <p:ph type="body" idx="1"/>
          </p:nvPr>
        </p:nvSpPr>
        <p:spPr>
          <a:xfrm>
            <a:off x="285750" y="999160"/>
            <a:ext cx="11525249" cy="5096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8288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/>
          </a:p>
          <a:p>
            <a:pPr marL="182880" lvl="0" indent="-20193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 b="1"/>
              <a:t>How it works:</a:t>
            </a:r>
            <a:endParaRPr sz="2500"/>
          </a:p>
          <a:p>
            <a:pPr marL="182880" lvl="0" indent="-20193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Uses SpaCy to extract 18 key features (WH-words, verbs, ARR, EPS, Q1, FY24, etc.)</a:t>
            </a:r>
            <a:endParaRPr sz="2500"/>
          </a:p>
          <a:p>
            <a:pPr marL="182880" lvl="0" indent="-20193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Features fed into an ensemble of Logistic Regression, Random Forest, and SVM</a:t>
            </a:r>
            <a:endParaRPr sz="2500"/>
          </a:p>
          <a:p>
            <a:pPr marL="182880" lvl="0" indent="-20193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Hyperparameter-tuned for optimal performance</a:t>
            </a:r>
            <a:endParaRPr sz="2500"/>
          </a:p>
          <a:p>
            <a:pPr marL="182880" lvl="0" indent="-20193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 b="1"/>
              <a:t>Results:</a:t>
            </a:r>
            <a:endParaRPr sz="2500"/>
          </a:p>
          <a:p>
            <a:pPr marL="182880" lvl="0" indent="-20193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82% accuracy on single-label queries</a:t>
            </a:r>
            <a:endParaRPr sz="2500"/>
          </a:p>
          <a:p>
            <a:pPr marL="182880" lvl="0" indent="-20193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97% accuracy on multi-class queries</a:t>
            </a:r>
            <a:endParaRPr sz="2500"/>
          </a:p>
          <a:p>
            <a:pPr marL="182880" lvl="0" indent="-20193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en-US" sz="2500"/>
              <a:t>Fast on CPU’s, resource efficient model</a:t>
            </a:r>
            <a:endParaRPr sz="2500"/>
          </a:p>
          <a:p>
            <a:pPr marL="18288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46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| AUTHORIZED</a:t>
            </a:r>
            <a:endParaRPr/>
          </a:p>
        </p:txBody>
      </p:sp>
      <p:sp>
        <p:nvSpPr>
          <p:cNvPr id="374" name="Google Shape;374;p46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/>
              <a:t>2. ENSEMBLE MODEL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>
            <a:spLocks noGrp="1"/>
          </p:cNvSpPr>
          <p:nvPr>
            <p:ph type="body" idx="1"/>
          </p:nvPr>
        </p:nvSpPr>
        <p:spPr>
          <a:xfrm>
            <a:off x="84475" y="1003300"/>
            <a:ext cx="7837500" cy="65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Feature Engineering</a:t>
            </a:r>
            <a:endParaRPr sz="2000" b="1"/>
          </a:p>
          <a:p>
            <a:pPr marL="457200" lvl="0" indent="-3429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POS Tags</a:t>
            </a:r>
            <a:r>
              <a:rPr lang="en-US" sz="1800"/>
              <a:t>: Capture nouns, verbs, and tenses for grammatical cues</a:t>
            </a:r>
            <a:br>
              <a:rPr lang="en-US" sz="1800"/>
            </a:br>
            <a:r>
              <a:rPr lang="en-US" sz="1800" b="1"/>
              <a:t>Heuristics</a:t>
            </a:r>
            <a:r>
              <a:rPr lang="en-US" sz="1800"/>
              <a:t>: Detect signals like time, reasoning, comparisons, and multi-intents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Entity &amp; Keyword Recognition</a:t>
            </a:r>
            <a:r>
              <a:rPr lang="en-US" sz="1800"/>
              <a:t>: Identify domain terms (e.g., ARR, EPS, GAAP)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Query Type Signals</a:t>
            </a:r>
            <a:r>
              <a:rPr lang="en-US" sz="1800"/>
              <a:t>: Classify intent as factual, comparative, reasoning, or multi-part</a:t>
            </a:r>
            <a:endParaRPr sz="1800"/>
          </a:p>
          <a:p>
            <a:pPr marL="457200" marR="381000" lvl="0" indent="-3429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Complements transformer embeddings with interpretable, intent-aware features</a:t>
            </a:r>
            <a:endParaRPr sz="1800"/>
          </a:p>
          <a:p>
            <a:pPr marL="0" marR="38100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Models Used</a:t>
            </a:r>
            <a:endParaRPr sz="2000" b="1"/>
          </a:p>
          <a:p>
            <a:pPr marL="457200" lvl="0" indent="-3429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Logistic Regression</a:t>
            </a:r>
            <a:r>
              <a:rPr lang="en-US" sz="1800"/>
              <a:t>: Fast, interpretable; supports multiclass via one-vs-rest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SVM</a:t>
            </a:r>
            <a:r>
              <a:rPr lang="en-US" sz="1800"/>
              <a:t>: Effective in high-dimensional, non-linear spaces using kernels</a:t>
            </a:r>
            <a:endParaRPr sz="1800"/>
          </a:p>
          <a:p>
            <a:pPr marL="457200" lvl="0" indent="-34290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Random Forest</a:t>
            </a:r>
            <a:r>
              <a:rPr lang="en-US" sz="1800"/>
              <a:t>: Robust ensemble capturing complex feature interactions</a:t>
            </a:r>
            <a:endParaRPr sz="1800"/>
          </a:p>
          <a:p>
            <a:pPr marL="182880" lvl="0" indent="-431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2000" b="1"/>
          </a:p>
        </p:txBody>
      </p:sp>
      <p:sp>
        <p:nvSpPr>
          <p:cNvPr id="381" name="Google Shape;381;p47"/>
          <p:cNvSpPr txBox="1">
            <a:spLocks noGrp="1"/>
          </p:cNvSpPr>
          <p:nvPr>
            <p:ph type="ftr" idx="11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CONFIDENTIAL | AUTHORIZED</a:t>
            </a:r>
            <a:endParaRPr/>
          </a:p>
        </p:txBody>
      </p:sp>
      <p:sp>
        <p:nvSpPr>
          <p:cNvPr id="382" name="Google Shape;382;p47"/>
          <p:cNvSpPr txBox="1">
            <a:spLocks noGrp="1"/>
          </p:cNvSpPr>
          <p:nvPr>
            <p:ph type="sldNum" idx="12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05699" lvl="0" indent="-20569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Char char="•"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83" name="Google Shape;383;p47"/>
          <p:cNvSpPr txBox="1">
            <a:spLocks noGrp="1"/>
          </p:cNvSpPr>
          <p:nvPr>
            <p:ph type="title"/>
          </p:nvPr>
        </p:nvSpPr>
        <p:spPr>
          <a:xfrm>
            <a:off x="285743" y="391852"/>
            <a:ext cx="11430000" cy="401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b="1"/>
              <a:t>ENSEMBLE MODEL</a:t>
            </a:r>
            <a:endParaRPr/>
          </a:p>
        </p:txBody>
      </p:sp>
      <p:pic>
        <p:nvPicPr>
          <p:cNvPr id="384" name="Google Shape;38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0722" y="177370"/>
            <a:ext cx="4337193" cy="6489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PE_Standard_Metric_16x9_080117">
  <a:themeElements>
    <a:clrScheme name="HPE Spring 2019">
      <a:dk1>
        <a:srgbClr val="000000"/>
      </a:dk1>
      <a:lt1>
        <a:srgbClr val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HPE Spring 2019">
      <a:dk1>
        <a:srgbClr val="000000"/>
      </a:dk1>
      <a:lt1>
        <a:srgbClr val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1318</Words>
  <Application>Microsoft Office PowerPoint</Application>
  <PresentationFormat>Widescreen</PresentationFormat>
  <Paragraphs>161</Paragraphs>
  <Slides>19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Courier New</vt:lpstr>
      <vt:lpstr>HPE_Standard_Metric_16x9_080117</vt:lpstr>
      <vt:lpstr>QUERY CLASSIFIER </vt:lpstr>
      <vt:lpstr>PowerPoint Presentation</vt:lpstr>
      <vt:lpstr>PROBLEM STATEMENT</vt:lpstr>
      <vt:lpstr>OVERVIEW OF DATASET</vt:lpstr>
      <vt:lpstr>OVERVIEW OF DATASET</vt:lpstr>
      <vt:lpstr>QUERY CLASSIFICATION MODELS    1.ROBERTA</vt:lpstr>
      <vt:lpstr>EVALUATION METRICS: PROCESS</vt:lpstr>
      <vt:lpstr>2. ENSEMBLE MODEL</vt:lpstr>
      <vt:lpstr>ENSEMBLE MODEL</vt:lpstr>
      <vt:lpstr>ARCHITECTURE</vt:lpstr>
      <vt:lpstr>PowerPoint Presentation</vt:lpstr>
      <vt:lpstr>3. GPT MODEL</vt:lpstr>
      <vt:lpstr>PIPELINE USED</vt:lpstr>
      <vt:lpstr>COMPARISON  OF MODELS</vt:lpstr>
      <vt:lpstr>DEPLOYMENT &amp; INTEGRATION</vt:lpstr>
      <vt:lpstr>DEPLOYMENT &amp; INTEGRATION</vt:lpstr>
      <vt:lpstr>DEMO VIDEO</vt:lpstr>
      <vt:lpstr>KEY LEARNINGS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Balagopal Ramachandran</cp:lastModifiedBy>
  <cp:revision>1</cp:revision>
  <dcterms:modified xsi:type="dcterms:W3CDTF">2025-07-02T17:28:25Z</dcterms:modified>
</cp:coreProperties>
</file>